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4"/>
  </p:sldMasterIdLst>
  <p:sldIdLst>
    <p:sldId id="257" r:id="rId5"/>
    <p:sldId id="307" r:id="rId6"/>
    <p:sldId id="308" r:id="rId7"/>
    <p:sldId id="310" r:id="rId8"/>
    <p:sldId id="313" r:id="rId9"/>
    <p:sldId id="309" r:id="rId10"/>
    <p:sldId id="311" r:id="rId11"/>
    <p:sldId id="312" r:id="rId12"/>
    <p:sldId id="314" r:id="rId13"/>
    <p:sldId id="315" r:id="rId14"/>
    <p:sldId id="316" r:id="rId15"/>
    <p:sldId id="317" r:id="rId16"/>
    <p:sldId id="25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a:srgbClr val="6A166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534" autoAdjust="0"/>
    <p:restoredTop sz="94660"/>
  </p:normalViewPr>
  <p:slideViewPr>
    <p:cSldViewPr snapToGrid="0">
      <p:cViewPr varScale="1">
        <p:scale>
          <a:sx n="88" d="100"/>
          <a:sy n="88" d="100"/>
        </p:scale>
        <p:origin x="489" y="5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9/15/2024</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9/15/2024</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9/15/2024</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9/15/2024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9/15/2024</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9/15/2024</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9/15/2024</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9/15/2024</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9/15/2024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9/15/2024</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9/15/2024</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9/15/2024</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dirty="0"/>
              <a:t>Docker Compose</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a:bodyPr>
          <a:lstStyle/>
          <a:p>
            <a:endParaRPr lang="en-US" sz="2400" dirty="0">
              <a:solidFill>
                <a:schemeClr val="tx1">
                  <a:lumMod val="85000"/>
                  <a:lumOff val="15000"/>
                </a:schemeClr>
              </a:solidFill>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937546F-25BC-A86E-F3B1-EF5CD7E1437C}"/>
              </a:ext>
            </a:extLst>
          </p:cNvPr>
          <p:cNvPicPr>
            <a:picLocks noChangeAspect="1"/>
          </p:cNvPicPr>
          <p:nvPr/>
        </p:nvPicPr>
        <p:blipFill>
          <a:blip r:embed="rId3"/>
          <a:stretch>
            <a:fillRect/>
          </a:stretch>
        </p:blipFill>
        <p:spPr>
          <a:xfrm>
            <a:off x="299356" y="429986"/>
            <a:ext cx="3929743" cy="6046302"/>
          </a:xfrm>
          <a:prstGeom prst="rect">
            <a:avLst/>
          </a:prstGeom>
        </p:spPr>
      </p:pic>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F705C-790F-986B-9376-8B81459F4435}"/>
              </a:ext>
            </a:extLst>
          </p:cNvPr>
          <p:cNvSpPr>
            <a:spLocks noGrp="1"/>
          </p:cNvSpPr>
          <p:nvPr>
            <p:ph type="title"/>
          </p:nvPr>
        </p:nvSpPr>
        <p:spPr/>
        <p:txBody>
          <a:bodyPr>
            <a:normAutofit/>
          </a:bodyPr>
          <a:lstStyle/>
          <a:p>
            <a:r>
              <a:rPr lang="vi-VN" sz="3000" dirty="0"/>
              <a:t>Ví dụ 2: Tích hợp cơ sở dữ liệu MySQL với ứng dụng web</a:t>
            </a:r>
            <a:endParaRPr lang="en-US" sz="3000" dirty="0"/>
          </a:p>
        </p:txBody>
      </p:sp>
      <p:sp>
        <p:nvSpPr>
          <p:cNvPr id="3" name="Content Placeholder 2">
            <a:extLst>
              <a:ext uri="{FF2B5EF4-FFF2-40B4-BE49-F238E27FC236}">
                <a16:creationId xmlns:a16="http://schemas.microsoft.com/office/drawing/2014/main" id="{906C8DD6-8176-FA35-0176-961BCC92C12B}"/>
              </a:ext>
            </a:extLst>
          </p:cNvPr>
          <p:cNvSpPr>
            <a:spLocks noGrp="1"/>
          </p:cNvSpPr>
          <p:nvPr>
            <p:ph idx="1"/>
          </p:nvPr>
        </p:nvSpPr>
        <p:spPr/>
        <p:txBody>
          <a:bodyPr/>
          <a:lstStyle/>
          <a:p>
            <a:pPr marL="0" indent="0">
              <a:buNone/>
            </a:pPr>
            <a:r>
              <a:rPr lang="en-US" dirty="0">
                <a:latin typeface="Roboto" panose="02000000000000000000" pitchFamily="2" charset="0"/>
                <a:ea typeface="Roboto" panose="02000000000000000000" pitchFamily="2" charset="0"/>
                <a:cs typeface="Roboto" panose="02000000000000000000" pitchFamily="2" charset="0"/>
              </a:rPr>
              <a:t>C</a:t>
            </a:r>
            <a:r>
              <a:rPr lang="vi-VN" dirty="0">
                <a:latin typeface="Roboto" panose="02000000000000000000" pitchFamily="2" charset="0"/>
                <a:ea typeface="Roboto" panose="02000000000000000000" pitchFamily="2" charset="0"/>
                <a:cs typeface="Roboto" panose="02000000000000000000" pitchFamily="2" charset="0"/>
              </a:rPr>
              <a:t>hạy một ứng dụng web</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wordpress</a:t>
            </a:r>
            <a:r>
              <a:rPr lang="vi-VN" dirty="0">
                <a:latin typeface="Roboto" panose="02000000000000000000" pitchFamily="2" charset="0"/>
                <a:ea typeface="Roboto" panose="02000000000000000000" pitchFamily="2" charset="0"/>
                <a:cs typeface="Roboto" panose="02000000000000000000" pitchFamily="2" charset="0"/>
              </a:rPr>
              <a:t> với cơ sở dữ liệu, giúp bạn hiểu cách nhiều container có thể giao tiếp với nhau.</a:t>
            </a:r>
            <a:endParaRPr lang="en-US" dirty="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39526894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32E07-E8CC-3889-E897-B17883AE0862}"/>
              </a:ext>
            </a:extLst>
          </p:cNvPr>
          <p:cNvSpPr>
            <a:spLocks noGrp="1"/>
          </p:cNvSpPr>
          <p:nvPr>
            <p:ph type="title"/>
          </p:nvPr>
        </p:nvSpPr>
        <p:spPr/>
        <p:txBody>
          <a:bodyPr>
            <a:normAutofit/>
          </a:bodyPr>
          <a:lstStyle/>
          <a:p>
            <a:r>
              <a:rPr lang="en-US" sz="3000" dirty="0" err="1"/>
              <a:t>Depend_on</a:t>
            </a:r>
            <a:r>
              <a:rPr lang="en-US" sz="3000" dirty="0"/>
              <a:t> </a:t>
            </a:r>
            <a:r>
              <a:rPr lang="en-US" sz="3000" dirty="0" err="1"/>
              <a:t>và</a:t>
            </a:r>
            <a:r>
              <a:rPr lang="en-US" sz="3000" dirty="0"/>
              <a:t> Volume </a:t>
            </a:r>
          </a:p>
        </p:txBody>
      </p:sp>
      <p:sp>
        <p:nvSpPr>
          <p:cNvPr id="3" name="Content Placeholder 2">
            <a:extLst>
              <a:ext uri="{FF2B5EF4-FFF2-40B4-BE49-F238E27FC236}">
                <a16:creationId xmlns:a16="http://schemas.microsoft.com/office/drawing/2014/main" id="{F1E79CAA-35DD-EB40-2309-BB315CD87D22}"/>
              </a:ext>
            </a:extLst>
          </p:cNvPr>
          <p:cNvSpPr>
            <a:spLocks noGrp="1"/>
          </p:cNvSpPr>
          <p:nvPr>
            <p:ph idx="1"/>
          </p:nvPr>
        </p:nvSpPr>
        <p:spPr/>
        <p:txBody>
          <a:bodyPr/>
          <a:lstStyle/>
          <a:p>
            <a:r>
              <a:rPr lang="en-US" dirty="0">
                <a:latin typeface="Roboto" panose="02000000000000000000" pitchFamily="2" charset="0"/>
                <a:ea typeface="Roboto" panose="02000000000000000000" pitchFamily="2" charset="0"/>
                <a:cs typeface="Roboto" panose="02000000000000000000" pitchFamily="2" charset="0"/>
              </a:rPr>
              <a:t>- </a:t>
            </a:r>
            <a:r>
              <a:rPr lang="en-US" b="1" dirty="0" err="1">
                <a:latin typeface="Roboto" panose="02000000000000000000" pitchFamily="2" charset="0"/>
                <a:ea typeface="Roboto" panose="02000000000000000000" pitchFamily="2" charset="0"/>
                <a:cs typeface="Roboto" panose="02000000000000000000" pitchFamily="2" charset="0"/>
              </a:rPr>
              <a:t>Depends_on</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là</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một</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phần</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trong</a:t>
            </a:r>
            <a:r>
              <a:rPr lang="en-US" dirty="0">
                <a:latin typeface="Roboto" panose="02000000000000000000" pitchFamily="2" charset="0"/>
                <a:ea typeface="Roboto" panose="02000000000000000000" pitchFamily="2" charset="0"/>
                <a:cs typeface="Roboto" panose="02000000000000000000" pitchFamily="2" charset="0"/>
              </a:rPr>
              <a:t> file docker-</a:t>
            </a:r>
            <a:r>
              <a:rPr lang="en-US" dirty="0" err="1">
                <a:latin typeface="Roboto" panose="02000000000000000000" pitchFamily="2" charset="0"/>
                <a:ea typeface="Roboto" panose="02000000000000000000" pitchFamily="2" charset="0"/>
                <a:cs typeface="Roboto" panose="02000000000000000000" pitchFamily="2" charset="0"/>
              </a:rPr>
              <a:t>compose.yml</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để</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chỉ</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định</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rằng</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một</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dịch</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vụ</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phụ</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thuộc</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vào</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một</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hoặc</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nhiều</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dịch</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vụ</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khác</a:t>
            </a:r>
            <a:r>
              <a:rPr lang="en-US" dirty="0">
                <a:latin typeface="Roboto" panose="02000000000000000000" pitchFamily="2" charset="0"/>
                <a:ea typeface="Roboto" panose="02000000000000000000" pitchFamily="2" charset="0"/>
                <a:cs typeface="Roboto" panose="02000000000000000000" pitchFamily="2" charset="0"/>
              </a:rPr>
              <a:t>. </a:t>
            </a:r>
          </a:p>
          <a:p>
            <a:r>
              <a:rPr lang="en-US" dirty="0">
                <a:latin typeface="Roboto" panose="02000000000000000000" pitchFamily="2" charset="0"/>
                <a:ea typeface="Roboto" panose="02000000000000000000" pitchFamily="2" charset="0"/>
                <a:cs typeface="Roboto" panose="02000000000000000000" pitchFamily="2" charset="0"/>
              </a:rPr>
              <a:t>-</a:t>
            </a:r>
            <a:r>
              <a:rPr lang="en-US" b="1" dirty="0">
                <a:latin typeface="Roboto" panose="02000000000000000000" pitchFamily="2" charset="0"/>
                <a:ea typeface="Roboto" panose="02000000000000000000" pitchFamily="2" charset="0"/>
                <a:cs typeface="Roboto" panose="02000000000000000000" pitchFamily="2" charset="0"/>
              </a:rPr>
              <a:t> V</a:t>
            </a:r>
            <a:r>
              <a:rPr lang="vi-VN" b="1" dirty="0">
                <a:latin typeface="Roboto" panose="02000000000000000000" pitchFamily="2" charset="0"/>
                <a:ea typeface="Roboto" panose="02000000000000000000" pitchFamily="2" charset="0"/>
                <a:cs typeface="Roboto" panose="02000000000000000000" pitchFamily="2" charset="0"/>
              </a:rPr>
              <a:t>olumes </a:t>
            </a:r>
            <a:r>
              <a:rPr lang="vi-VN" dirty="0">
                <a:latin typeface="Roboto" panose="02000000000000000000" pitchFamily="2" charset="0"/>
                <a:ea typeface="Roboto" panose="02000000000000000000" pitchFamily="2" charset="0"/>
                <a:cs typeface="Roboto" panose="02000000000000000000" pitchFamily="2" charset="0"/>
              </a:rPr>
              <a:t>trong Docker Compose được sử dụng để lưu trữ dữ liệu liên tục giữa các lần khởi động lại container hoặc khi container bị xóa và tạo lại. Khi bạn gắn một volume, dữ liệu được lưu trữ trong volume sẽ không bị mất, ngay cả khi container bị xóa.</a:t>
            </a:r>
            <a:endParaRPr lang="en-US" dirty="0">
              <a:latin typeface="Roboto" panose="02000000000000000000" pitchFamily="2" charset="0"/>
              <a:ea typeface="Roboto" panose="02000000000000000000" pitchFamily="2" charset="0"/>
              <a:cs typeface="Roboto" panose="02000000000000000000" pitchFamily="2" charset="0"/>
            </a:endParaRPr>
          </a:p>
        </p:txBody>
      </p:sp>
      <p:pic>
        <p:nvPicPr>
          <p:cNvPr id="7" name="Picture 6">
            <a:extLst>
              <a:ext uri="{FF2B5EF4-FFF2-40B4-BE49-F238E27FC236}">
                <a16:creationId xmlns:a16="http://schemas.microsoft.com/office/drawing/2014/main" id="{E79436A6-730A-F308-072F-035BD6801D47}"/>
              </a:ext>
            </a:extLst>
          </p:cNvPr>
          <p:cNvPicPr>
            <a:picLocks noChangeAspect="1"/>
          </p:cNvPicPr>
          <p:nvPr/>
        </p:nvPicPr>
        <p:blipFill>
          <a:blip r:embed="rId2"/>
          <a:stretch>
            <a:fillRect/>
          </a:stretch>
        </p:blipFill>
        <p:spPr>
          <a:xfrm>
            <a:off x="4395085" y="4210153"/>
            <a:ext cx="5981744" cy="1952639"/>
          </a:xfrm>
          <a:prstGeom prst="rect">
            <a:avLst/>
          </a:prstGeom>
        </p:spPr>
      </p:pic>
      <p:pic>
        <p:nvPicPr>
          <p:cNvPr id="9" name="Picture 8">
            <a:extLst>
              <a:ext uri="{FF2B5EF4-FFF2-40B4-BE49-F238E27FC236}">
                <a16:creationId xmlns:a16="http://schemas.microsoft.com/office/drawing/2014/main" id="{9E909819-0D8F-F612-D173-7B4CC500CB87}"/>
              </a:ext>
            </a:extLst>
          </p:cNvPr>
          <p:cNvPicPr>
            <a:picLocks noChangeAspect="1"/>
          </p:cNvPicPr>
          <p:nvPr/>
        </p:nvPicPr>
        <p:blipFill>
          <a:blip r:embed="rId3"/>
          <a:stretch>
            <a:fillRect/>
          </a:stretch>
        </p:blipFill>
        <p:spPr>
          <a:xfrm>
            <a:off x="1413088" y="4084393"/>
            <a:ext cx="2451341" cy="2204157"/>
          </a:xfrm>
          <a:prstGeom prst="rect">
            <a:avLst/>
          </a:prstGeom>
        </p:spPr>
      </p:pic>
    </p:spTree>
    <p:extLst>
      <p:ext uri="{BB962C8B-B14F-4D97-AF65-F5344CB8AC3E}">
        <p14:creationId xmlns:p14="http://schemas.microsoft.com/office/powerpoint/2010/main" val="37778147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3601D-4985-3D0A-6772-4E8BB7FB604B}"/>
              </a:ext>
            </a:extLst>
          </p:cNvPr>
          <p:cNvSpPr>
            <a:spLocks noGrp="1"/>
          </p:cNvSpPr>
          <p:nvPr>
            <p:ph type="title"/>
          </p:nvPr>
        </p:nvSpPr>
        <p:spPr/>
        <p:txBody>
          <a:bodyPr>
            <a:normAutofit/>
          </a:bodyPr>
          <a:lstStyle/>
          <a:p>
            <a:r>
              <a:rPr lang="en-US" sz="3000" dirty="0" err="1"/>
              <a:t>Ví</a:t>
            </a:r>
            <a:r>
              <a:rPr lang="en-US" sz="3000" dirty="0"/>
              <a:t> </a:t>
            </a:r>
            <a:r>
              <a:rPr lang="en-US" sz="3000" dirty="0" err="1"/>
              <a:t>dụ</a:t>
            </a:r>
            <a:r>
              <a:rPr lang="en-US" sz="3000" dirty="0"/>
              <a:t> 3: </a:t>
            </a:r>
            <a:r>
              <a:rPr lang="en-US" sz="3000" dirty="0" err="1"/>
              <a:t>Ứng</a:t>
            </a:r>
            <a:r>
              <a:rPr lang="en-US" sz="3000" dirty="0"/>
              <a:t> </a:t>
            </a:r>
            <a:r>
              <a:rPr lang="en-US" sz="3000" dirty="0" err="1"/>
              <a:t>dụng</a:t>
            </a:r>
            <a:r>
              <a:rPr lang="en-US" sz="3000" dirty="0"/>
              <a:t> full-stack </a:t>
            </a:r>
            <a:r>
              <a:rPr lang="en-US" sz="3000" dirty="0" err="1"/>
              <a:t>với</a:t>
            </a:r>
            <a:r>
              <a:rPr lang="en-US" sz="3000" dirty="0"/>
              <a:t> frontend, backend </a:t>
            </a:r>
            <a:r>
              <a:rPr lang="en-US" sz="3000" dirty="0" err="1"/>
              <a:t>và</a:t>
            </a:r>
            <a:r>
              <a:rPr lang="en-US" sz="3000" dirty="0"/>
              <a:t> database</a:t>
            </a:r>
          </a:p>
        </p:txBody>
      </p:sp>
      <p:sp>
        <p:nvSpPr>
          <p:cNvPr id="9" name="Content Placeholder 8">
            <a:extLst>
              <a:ext uri="{FF2B5EF4-FFF2-40B4-BE49-F238E27FC236}">
                <a16:creationId xmlns:a16="http://schemas.microsoft.com/office/drawing/2014/main" id="{1EE40D74-319E-44EE-C25A-C1D13719FAFC}"/>
              </a:ext>
            </a:extLst>
          </p:cNvPr>
          <p:cNvSpPr>
            <a:spLocks noGrp="1"/>
          </p:cNvSpPr>
          <p:nvPr>
            <p:ph idx="1"/>
          </p:nvPr>
        </p:nvSpPr>
        <p:spPr/>
        <p:txBody>
          <a:bodyPr/>
          <a:lstStyle/>
          <a:p>
            <a:r>
              <a:rPr lang="en-US" dirty="0" err="1"/>
              <a:t>Tạo</a:t>
            </a:r>
            <a:r>
              <a:rPr lang="en-US" dirty="0"/>
              <a:t> app </a:t>
            </a:r>
            <a:r>
              <a:rPr lang="en-US"/>
              <a:t>voting </a:t>
            </a:r>
          </a:p>
        </p:txBody>
      </p:sp>
      <p:pic>
        <p:nvPicPr>
          <p:cNvPr id="11" name="Picture 10">
            <a:extLst>
              <a:ext uri="{FF2B5EF4-FFF2-40B4-BE49-F238E27FC236}">
                <a16:creationId xmlns:a16="http://schemas.microsoft.com/office/drawing/2014/main" id="{166E8F4A-ECD8-A658-CC1C-453E115774F0}"/>
              </a:ext>
            </a:extLst>
          </p:cNvPr>
          <p:cNvPicPr>
            <a:picLocks noChangeAspect="1"/>
          </p:cNvPicPr>
          <p:nvPr/>
        </p:nvPicPr>
        <p:blipFill>
          <a:blip r:embed="rId2"/>
          <a:stretch>
            <a:fillRect/>
          </a:stretch>
        </p:blipFill>
        <p:spPr>
          <a:xfrm>
            <a:off x="6669518" y="2108201"/>
            <a:ext cx="4003925" cy="3790383"/>
          </a:xfrm>
          <a:prstGeom prst="rect">
            <a:avLst/>
          </a:prstGeom>
        </p:spPr>
      </p:pic>
    </p:spTree>
    <p:extLst>
      <p:ext uri="{BB962C8B-B14F-4D97-AF65-F5344CB8AC3E}">
        <p14:creationId xmlns:p14="http://schemas.microsoft.com/office/powerpoint/2010/main" val="38832609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lgn="ctr"/>
            <a:r>
              <a:rPr lang="en-US" i="1" dirty="0">
                <a:solidFill>
                  <a:srgbClr val="FFFFFF"/>
                </a:solidFill>
              </a:rPr>
              <a:t>Thanks you</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Huong Trinh</a:t>
            </a:r>
          </a:p>
        </p:txBody>
      </p:sp>
    </p:spTree>
    <p:extLst>
      <p:ext uri="{BB962C8B-B14F-4D97-AF65-F5344CB8AC3E}">
        <p14:creationId xmlns:p14="http://schemas.microsoft.com/office/powerpoint/2010/main" val="1917146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8B47B-A2CA-9A81-6BAC-E8A5F7A3176F}"/>
              </a:ext>
            </a:extLst>
          </p:cNvPr>
          <p:cNvSpPr>
            <a:spLocks noGrp="1"/>
          </p:cNvSpPr>
          <p:nvPr>
            <p:ph type="title"/>
          </p:nvPr>
        </p:nvSpPr>
        <p:spPr/>
        <p:txBody>
          <a:bodyPr/>
          <a:lstStyle/>
          <a:p>
            <a:r>
              <a:rPr lang="en-US" dirty="0" err="1"/>
              <a:t>Mục</a:t>
            </a:r>
            <a:r>
              <a:rPr lang="en-US" dirty="0"/>
              <a:t> </a:t>
            </a:r>
            <a:r>
              <a:rPr lang="en-US" dirty="0" err="1"/>
              <a:t>Tiêu</a:t>
            </a:r>
            <a:endParaRPr lang="en-US" dirty="0"/>
          </a:p>
        </p:txBody>
      </p:sp>
      <p:sp>
        <p:nvSpPr>
          <p:cNvPr id="3" name="Content Placeholder 2">
            <a:extLst>
              <a:ext uri="{FF2B5EF4-FFF2-40B4-BE49-F238E27FC236}">
                <a16:creationId xmlns:a16="http://schemas.microsoft.com/office/drawing/2014/main" id="{98BCF260-874B-D9C6-5002-07C16B415A2B}"/>
              </a:ext>
            </a:extLst>
          </p:cNvPr>
          <p:cNvSpPr>
            <a:spLocks noGrp="1"/>
          </p:cNvSpPr>
          <p:nvPr>
            <p:ph idx="1"/>
          </p:nvPr>
        </p:nvSpPr>
        <p:spPr/>
        <p:txBody>
          <a:bodyPr/>
          <a:lstStyle/>
          <a:p>
            <a:pPr marL="342900" lvl="1" indent="-342900">
              <a:lnSpc>
                <a:spcPct val="150000"/>
              </a:lnSpc>
              <a:spcBef>
                <a:spcPts val="600"/>
              </a:spcBef>
              <a:spcAft>
                <a:spcPts val="600"/>
              </a:spcAft>
              <a:buFont typeface="Wingdings" panose="05000000000000000000" pitchFamily="2" charset="2"/>
              <a:buChar char="q"/>
            </a:pPr>
            <a:r>
              <a:rPr lang="en-US" sz="2000" dirty="0">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Docker Compose </a:t>
            </a:r>
            <a:r>
              <a:rPr lang="en-US" sz="2000" dirty="0" err="1">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là</a:t>
            </a:r>
            <a:r>
              <a:rPr lang="en-US" sz="2000" dirty="0">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 </a:t>
            </a:r>
            <a:r>
              <a:rPr lang="en-US" sz="2000" dirty="0" err="1">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gì</a:t>
            </a:r>
            <a:r>
              <a:rPr lang="en-US" sz="2000" dirty="0">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a:t>
            </a:r>
          </a:p>
          <a:p>
            <a:pPr marL="342900" lvl="1" indent="-342900">
              <a:lnSpc>
                <a:spcPct val="150000"/>
              </a:lnSpc>
              <a:spcBef>
                <a:spcPts val="600"/>
              </a:spcBef>
              <a:spcAft>
                <a:spcPts val="600"/>
              </a:spcAft>
              <a:buFont typeface="Wingdings" panose="05000000000000000000" pitchFamily="2" charset="2"/>
              <a:buChar char="q"/>
            </a:pPr>
            <a:r>
              <a:rPr lang="en-US" sz="2000" dirty="0">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Docker </a:t>
            </a:r>
            <a:r>
              <a:rPr lang="en-US" sz="2000" dirty="0" err="1">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được</a:t>
            </a:r>
            <a:r>
              <a:rPr lang="en-US" sz="2000" dirty="0">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 </a:t>
            </a:r>
            <a:r>
              <a:rPr lang="en-US" sz="2000" dirty="0" err="1">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sử</a:t>
            </a:r>
            <a:r>
              <a:rPr lang="en-US" sz="2000" dirty="0">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 </a:t>
            </a:r>
            <a:r>
              <a:rPr lang="en-US" sz="2000" dirty="0" err="1">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dụng</a:t>
            </a:r>
            <a:r>
              <a:rPr lang="en-US" sz="2000" dirty="0">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 </a:t>
            </a:r>
            <a:r>
              <a:rPr lang="en-US" sz="2000" dirty="0" err="1">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khi</a:t>
            </a:r>
            <a:r>
              <a:rPr lang="en-US" sz="2000" dirty="0">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 </a:t>
            </a:r>
            <a:r>
              <a:rPr lang="en-US" sz="2000" dirty="0" err="1">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nào</a:t>
            </a:r>
            <a:r>
              <a:rPr lang="en-US" sz="2000" dirty="0">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a:t>
            </a:r>
          </a:p>
          <a:p>
            <a:pPr marL="342900" lvl="1" indent="-342900">
              <a:lnSpc>
                <a:spcPct val="150000"/>
              </a:lnSpc>
              <a:spcBef>
                <a:spcPts val="600"/>
              </a:spcBef>
              <a:spcAft>
                <a:spcPts val="600"/>
              </a:spcAft>
              <a:buFont typeface="Wingdings" panose="05000000000000000000" pitchFamily="2" charset="2"/>
              <a:buChar char="q"/>
            </a:pPr>
            <a:r>
              <a:rPr lang="en-US" sz="2000" dirty="0" err="1">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Lợi</a:t>
            </a:r>
            <a:r>
              <a:rPr lang="en-US" sz="2000" dirty="0">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 </a:t>
            </a:r>
            <a:r>
              <a:rPr lang="en-US" sz="2000" dirty="0" err="1">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ích</a:t>
            </a:r>
            <a:r>
              <a:rPr lang="en-US" sz="2000" dirty="0">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 </a:t>
            </a:r>
            <a:r>
              <a:rPr lang="en-US" sz="2000" dirty="0" err="1">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của</a:t>
            </a:r>
            <a:r>
              <a:rPr lang="en-US" sz="2000" dirty="0">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 Docker Compose.</a:t>
            </a:r>
          </a:p>
          <a:p>
            <a:pPr marL="342900" lvl="1" indent="-342900">
              <a:lnSpc>
                <a:spcPct val="150000"/>
              </a:lnSpc>
              <a:spcBef>
                <a:spcPts val="600"/>
              </a:spcBef>
              <a:spcAft>
                <a:spcPts val="600"/>
              </a:spcAft>
              <a:buFont typeface="Wingdings" panose="05000000000000000000" pitchFamily="2" charset="2"/>
              <a:buChar char="q"/>
            </a:pPr>
            <a:r>
              <a:rPr lang="en-US" sz="2000" dirty="0">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Docker Compose File Format</a:t>
            </a:r>
          </a:p>
          <a:p>
            <a:pPr marL="342900" lvl="1" indent="-342900">
              <a:lnSpc>
                <a:spcPct val="150000"/>
              </a:lnSpc>
              <a:spcBef>
                <a:spcPts val="600"/>
              </a:spcBef>
              <a:spcAft>
                <a:spcPts val="600"/>
              </a:spcAft>
              <a:buFont typeface="Wingdings" panose="05000000000000000000" pitchFamily="2" charset="2"/>
              <a:buChar char="q"/>
            </a:pPr>
            <a:r>
              <a:rPr lang="vi-VN" sz="2000" dirty="0">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Các lệnh cơ bản trong Docker Compose</a:t>
            </a:r>
            <a:r>
              <a:rPr lang="en-US" sz="2000" dirty="0">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a:t>
            </a:r>
          </a:p>
          <a:p>
            <a:pPr marL="342900" lvl="1" indent="-342900">
              <a:lnSpc>
                <a:spcPct val="150000"/>
              </a:lnSpc>
              <a:spcBef>
                <a:spcPts val="600"/>
              </a:spcBef>
              <a:spcAft>
                <a:spcPts val="600"/>
              </a:spcAft>
              <a:buFont typeface="Wingdings" panose="05000000000000000000" pitchFamily="2" charset="2"/>
              <a:buChar char="q"/>
            </a:pPr>
            <a:r>
              <a:rPr lang="en-US" sz="2000" dirty="0" err="1">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Sử</a:t>
            </a:r>
            <a:r>
              <a:rPr lang="en-US" sz="2000" dirty="0">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 </a:t>
            </a:r>
            <a:r>
              <a:rPr lang="en-US" sz="2000" dirty="0" err="1">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dụng</a:t>
            </a:r>
            <a:r>
              <a:rPr lang="en-US" sz="2000" dirty="0">
                <a:solidFill>
                  <a:schemeClr val="tx1">
                    <a:lumMod val="95000"/>
                    <a:lumOff val="5000"/>
                  </a:schemeClr>
                </a:solidFill>
                <a:latin typeface="Roboto" panose="02000000000000000000" pitchFamily="2" charset="0"/>
                <a:ea typeface="Roboto" panose="02000000000000000000" pitchFamily="2" charset="0"/>
                <a:cs typeface="Roboto" panose="02000000000000000000" pitchFamily="2" charset="0"/>
              </a:rPr>
              <a:t> Docker Compose.</a:t>
            </a:r>
          </a:p>
        </p:txBody>
      </p:sp>
      <p:pic>
        <p:nvPicPr>
          <p:cNvPr id="5" name="Picture 4">
            <a:extLst>
              <a:ext uri="{FF2B5EF4-FFF2-40B4-BE49-F238E27FC236}">
                <a16:creationId xmlns:a16="http://schemas.microsoft.com/office/drawing/2014/main" id="{C5A7E296-2639-C41A-623B-9DB2A69D5A50}"/>
              </a:ext>
            </a:extLst>
          </p:cNvPr>
          <p:cNvPicPr>
            <a:picLocks noChangeAspect="1"/>
          </p:cNvPicPr>
          <p:nvPr/>
        </p:nvPicPr>
        <p:blipFill>
          <a:blip r:embed="rId2"/>
          <a:stretch>
            <a:fillRect/>
          </a:stretch>
        </p:blipFill>
        <p:spPr>
          <a:xfrm>
            <a:off x="5998029" y="2182585"/>
            <a:ext cx="5157650" cy="3383215"/>
          </a:xfrm>
          <a:prstGeom prst="rect">
            <a:avLst/>
          </a:prstGeom>
        </p:spPr>
      </p:pic>
    </p:spTree>
    <p:extLst>
      <p:ext uri="{BB962C8B-B14F-4D97-AF65-F5344CB8AC3E}">
        <p14:creationId xmlns:p14="http://schemas.microsoft.com/office/powerpoint/2010/main" val="15005749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C63AC-4E5D-F2F2-4672-1FF10541B0ED}"/>
              </a:ext>
            </a:extLst>
          </p:cNvPr>
          <p:cNvSpPr>
            <a:spLocks noGrp="1"/>
          </p:cNvSpPr>
          <p:nvPr>
            <p:ph type="title"/>
          </p:nvPr>
        </p:nvSpPr>
        <p:spPr/>
        <p:txBody>
          <a:bodyPr/>
          <a:lstStyle/>
          <a:p>
            <a:r>
              <a:rPr lang="en-US" sz="4800" dirty="0">
                <a:solidFill>
                  <a:schemeClr val="tx1">
                    <a:lumMod val="95000"/>
                    <a:lumOff val="5000"/>
                  </a:schemeClr>
                </a:solidFill>
                <a:latin typeface="Times New Roman" panose="02020603050405020304" pitchFamily="18" charset="0"/>
                <a:cs typeface="Times New Roman" panose="02020603050405020304" pitchFamily="18" charset="0"/>
              </a:rPr>
              <a:t>Docker Compose </a:t>
            </a:r>
            <a:r>
              <a:rPr lang="en-US" sz="4800" dirty="0" err="1">
                <a:solidFill>
                  <a:schemeClr val="tx1">
                    <a:lumMod val="95000"/>
                    <a:lumOff val="5000"/>
                  </a:schemeClr>
                </a:solidFill>
                <a:latin typeface="Times New Roman" panose="02020603050405020304" pitchFamily="18" charset="0"/>
                <a:cs typeface="Times New Roman" panose="02020603050405020304" pitchFamily="18" charset="0"/>
              </a:rPr>
              <a:t>là</a:t>
            </a:r>
            <a:r>
              <a:rPr lang="en-US" sz="48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4800" dirty="0" err="1">
                <a:solidFill>
                  <a:schemeClr val="tx1">
                    <a:lumMod val="95000"/>
                    <a:lumOff val="5000"/>
                  </a:schemeClr>
                </a:solidFill>
                <a:latin typeface="Times New Roman" panose="02020603050405020304" pitchFamily="18" charset="0"/>
                <a:cs typeface="Times New Roman" panose="02020603050405020304" pitchFamily="18" charset="0"/>
              </a:rPr>
              <a:t>gì</a:t>
            </a:r>
            <a:r>
              <a:rPr lang="en-US" sz="4800" dirty="0">
                <a:solidFill>
                  <a:schemeClr val="tx1">
                    <a:lumMod val="95000"/>
                    <a:lumOff val="5000"/>
                  </a:schemeClr>
                </a:solidFill>
                <a:latin typeface="Times New Roman" panose="02020603050405020304" pitchFamily="18" charset="0"/>
                <a:cs typeface="Times New Roman" panose="02020603050405020304" pitchFamily="18" charset="0"/>
              </a:rPr>
              <a:t>?</a:t>
            </a:r>
            <a:endParaRPr lang="en-US" dirty="0"/>
          </a:p>
        </p:txBody>
      </p:sp>
      <p:sp>
        <p:nvSpPr>
          <p:cNvPr id="3" name="Content Placeholder 2">
            <a:extLst>
              <a:ext uri="{FF2B5EF4-FFF2-40B4-BE49-F238E27FC236}">
                <a16:creationId xmlns:a16="http://schemas.microsoft.com/office/drawing/2014/main" id="{33E79ABD-5388-8305-2D15-A6A236BC634B}"/>
              </a:ext>
            </a:extLst>
          </p:cNvPr>
          <p:cNvSpPr>
            <a:spLocks noGrp="1"/>
          </p:cNvSpPr>
          <p:nvPr>
            <p:ph idx="1"/>
          </p:nvPr>
        </p:nvSpPr>
        <p:spPr/>
        <p:txBody>
          <a:bodyPr/>
          <a:lstStyle/>
          <a:p>
            <a:pPr algn="l"/>
            <a:r>
              <a:rPr lang="vi-VN" b="1" i="0" dirty="0">
                <a:effectLst/>
                <a:latin typeface="Roboto" panose="02000000000000000000" pitchFamily="2" charset="0"/>
              </a:rPr>
              <a:t>Docker Compose </a:t>
            </a:r>
            <a:r>
              <a:rPr lang="vi-VN" b="0" i="0" dirty="0">
                <a:effectLst/>
                <a:latin typeface="Roboto" panose="02000000000000000000" pitchFamily="2" charset="0"/>
              </a:rPr>
              <a:t>là một công cụ hỗ trợ xác định và chạy các ứng dụng multi-container . Docker Compose có thể xử lý đồng thời multi-container trong sản xuất, staging, phát triển, thử nghiệm và CI.</a:t>
            </a:r>
          </a:p>
          <a:p>
            <a:pPr algn="l"/>
            <a:r>
              <a:rPr lang="vi-VN" b="0" i="0" dirty="0">
                <a:effectLst/>
                <a:latin typeface="Roboto" panose="02000000000000000000" pitchFamily="2" charset="0"/>
              </a:rPr>
              <a:t>Docker Compose hoạt động bằng cách áp dụng các quy tắc được xác định trong tệp </a:t>
            </a:r>
            <a:r>
              <a:rPr lang="vi-VN" b="1" i="0" dirty="0">
                <a:effectLst/>
                <a:latin typeface="Roboto" panose="02000000000000000000" pitchFamily="2" charset="0"/>
              </a:rPr>
              <a:t>docker-compose.yaml.</a:t>
            </a:r>
            <a:endParaRPr lang="en-US" b="1" i="0" dirty="0">
              <a:effectLst/>
              <a:latin typeface="Roboto" panose="02000000000000000000" pitchFamily="2" charset="0"/>
            </a:endParaRPr>
          </a:p>
          <a:p>
            <a:pPr algn="l"/>
            <a:endParaRPr lang="en-US" b="1" i="0" dirty="0">
              <a:effectLst/>
              <a:latin typeface="Roboto" panose="02000000000000000000" pitchFamily="2" charset="0"/>
            </a:endParaRPr>
          </a:p>
          <a:p>
            <a:pPr algn="l"/>
            <a:endParaRPr lang="vi-VN" b="0" i="0" dirty="0">
              <a:effectLst/>
              <a:latin typeface="Roboto" panose="02000000000000000000" pitchFamily="2" charset="0"/>
            </a:endParaRPr>
          </a:p>
        </p:txBody>
      </p:sp>
      <p:pic>
        <p:nvPicPr>
          <p:cNvPr id="7" name="Picture 6">
            <a:extLst>
              <a:ext uri="{FF2B5EF4-FFF2-40B4-BE49-F238E27FC236}">
                <a16:creationId xmlns:a16="http://schemas.microsoft.com/office/drawing/2014/main" id="{D4C9FC2A-CAC1-5B4C-FFA2-2BC957DCF344}"/>
              </a:ext>
            </a:extLst>
          </p:cNvPr>
          <p:cNvPicPr>
            <a:picLocks noChangeAspect="1"/>
          </p:cNvPicPr>
          <p:nvPr/>
        </p:nvPicPr>
        <p:blipFill>
          <a:blip r:embed="rId2"/>
          <a:stretch>
            <a:fillRect/>
          </a:stretch>
        </p:blipFill>
        <p:spPr>
          <a:xfrm>
            <a:off x="2383947" y="3977760"/>
            <a:ext cx="6705649" cy="1952639"/>
          </a:xfrm>
          <a:prstGeom prst="rect">
            <a:avLst/>
          </a:prstGeom>
        </p:spPr>
      </p:pic>
    </p:spTree>
    <p:extLst>
      <p:ext uri="{BB962C8B-B14F-4D97-AF65-F5344CB8AC3E}">
        <p14:creationId xmlns:p14="http://schemas.microsoft.com/office/powerpoint/2010/main" val="12318922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B7C62-66C7-FF0C-CA4E-E3B1D6EE04BB}"/>
              </a:ext>
            </a:extLst>
          </p:cNvPr>
          <p:cNvSpPr>
            <a:spLocks noGrp="1"/>
          </p:cNvSpPr>
          <p:nvPr>
            <p:ph type="title"/>
          </p:nvPr>
        </p:nvSpPr>
        <p:spPr/>
        <p:txBody>
          <a:bodyPr>
            <a:normAutofit/>
          </a:bodyPr>
          <a:lstStyle/>
          <a:p>
            <a:r>
              <a:rPr lang="en-US" sz="3600" dirty="0"/>
              <a:t>Docker-compose </a:t>
            </a:r>
            <a:r>
              <a:rPr lang="en-US" sz="3600" dirty="0" err="1"/>
              <a:t>được</a:t>
            </a:r>
            <a:r>
              <a:rPr lang="en-US" sz="3600" dirty="0"/>
              <a:t> </a:t>
            </a:r>
            <a:r>
              <a:rPr lang="en-US" sz="3600" dirty="0" err="1"/>
              <a:t>sử</a:t>
            </a:r>
            <a:r>
              <a:rPr lang="en-US" sz="3600" dirty="0"/>
              <a:t> </a:t>
            </a:r>
            <a:r>
              <a:rPr lang="en-US" sz="3600" dirty="0" err="1"/>
              <a:t>dụng</a:t>
            </a:r>
            <a:r>
              <a:rPr lang="en-US" sz="3600" dirty="0"/>
              <a:t> </a:t>
            </a:r>
            <a:r>
              <a:rPr lang="en-US" sz="3600" dirty="0" err="1"/>
              <a:t>khi</a:t>
            </a:r>
            <a:r>
              <a:rPr lang="en-US" sz="3600" dirty="0"/>
              <a:t> </a:t>
            </a:r>
            <a:r>
              <a:rPr lang="en-US" sz="3600" dirty="0" err="1"/>
              <a:t>nào</a:t>
            </a:r>
            <a:r>
              <a:rPr lang="en-US" sz="3600" dirty="0"/>
              <a:t>?</a:t>
            </a:r>
          </a:p>
        </p:txBody>
      </p:sp>
      <p:sp>
        <p:nvSpPr>
          <p:cNvPr id="3" name="Content Placeholder 2">
            <a:extLst>
              <a:ext uri="{FF2B5EF4-FFF2-40B4-BE49-F238E27FC236}">
                <a16:creationId xmlns:a16="http://schemas.microsoft.com/office/drawing/2014/main" id="{2D75D3E8-60D8-9938-3CCE-606872586473}"/>
              </a:ext>
            </a:extLst>
          </p:cNvPr>
          <p:cNvSpPr>
            <a:spLocks noGrp="1"/>
          </p:cNvSpPr>
          <p:nvPr>
            <p:ph idx="1"/>
          </p:nvPr>
        </p:nvSpPr>
        <p:spPr/>
        <p:txBody>
          <a:bodyPr>
            <a:normAutofit/>
          </a:bodyPr>
          <a:lstStyle/>
          <a:p>
            <a:r>
              <a:rPr lang="vi-VN" sz="2000" b="1" dirty="0">
                <a:latin typeface="Roboto" panose="02000000000000000000" pitchFamily="2" charset="0"/>
                <a:ea typeface="Roboto" panose="02000000000000000000" pitchFamily="2" charset="0"/>
                <a:cs typeface="Roboto" panose="02000000000000000000" pitchFamily="2" charset="0"/>
              </a:rPr>
              <a:t>Docker-compose được sử dụng khi:</a:t>
            </a:r>
          </a:p>
          <a:p>
            <a:pPr lvl="1">
              <a:buFont typeface="Arial" panose="020B0604020202020204" pitchFamily="34" charset="0"/>
              <a:buChar char="•"/>
            </a:pPr>
            <a:r>
              <a:rPr lang="en-US" sz="2000" dirty="0">
                <a:latin typeface="Roboto" panose="02000000000000000000" pitchFamily="2" charset="0"/>
                <a:ea typeface="Roboto" panose="02000000000000000000" pitchFamily="2" charset="0"/>
                <a:cs typeface="Roboto" panose="02000000000000000000" pitchFamily="2" charset="0"/>
              </a:rPr>
              <a:t> </a:t>
            </a:r>
            <a:r>
              <a:rPr lang="vi-VN" sz="2000" dirty="0">
                <a:latin typeface="Roboto" panose="02000000000000000000" pitchFamily="2" charset="0"/>
                <a:ea typeface="Roboto" panose="02000000000000000000" pitchFamily="2" charset="0"/>
                <a:cs typeface="Roboto" panose="02000000000000000000" pitchFamily="2" charset="0"/>
              </a:rPr>
              <a:t>Quản lý các container khi triển khai cho các ứng dụng gồm nhiều container và có liên kết với nhau tới nhau, như database, cache, API.</a:t>
            </a:r>
            <a:endParaRPr lang="en-US" sz="2000" dirty="0">
              <a:latin typeface="Roboto" panose="02000000000000000000" pitchFamily="2" charset="0"/>
              <a:ea typeface="Roboto" panose="02000000000000000000" pitchFamily="2" charset="0"/>
              <a:cs typeface="Roboto" panose="02000000000000000000" pitchFamily="2" charset="0"/>
            </a:endParaRPr>
          </a:p>
          <a:p>
            <a:pPr lvl="1">
              <a:buFont typeface="Arial" panose="020B0604020202020204" pitchFamily="34" charset="0"/>
              <a:buChar char="•"/>
            </a:pPr>
            <a:r>
              <a:rPr lang="en-US" sz="2000" dirty="0">
                <a:latin typeface="Roboto" panose="02000000000000000000" pitchFamily="2" charset="0"/>
                <a:ea typeface="Roboto" panose="02000000000000000000" pitchFamily="2" charset="0"/>
                <a:cs typeface="Roboto" panose="02000000000000000000" pitchFamily="2" charset="0"/>
              </a:rPr>
              <a:t> </a:t>
            </a:r>
            <a:r>
              <a:rPr lang="vi-VN" sz="2000" dirty="0">
                <a:latin typeface="Roboto" panose="02000000000000000000" pitchFamily="2" charset="0"/>
                <a:ea typeface="Roboto" panose="02000000000000000000" pitchFamily="2" charset="0"/>
                <a:cs typeface="Roboto" panose="02000000000000000000" pitchFamily="2" charset="0"/>
              </a:rPr>
              <a:t>Sử dụng để quản lý tập trung các container thay vì phải thao tác đơn lẻ.</a:t>
            </a:r>
          </a:p>
          <a:p>
            <a:pPr lvl="1">
              <a:buFont typeface="Arial" panose="020B0604020202020204" pitchFamily="34" charset="0"/>
              <a:buChar char="•"/>
            </a:pPr>
            <a:r>
              <a:rPr lang="en-US" sz="2000" dirty="0">
                <a:latin typeface="Roboto" panose="02000000000000000000" pitchFamily="2" charset="0"/>
                <a:ea typeface="Roboto" panose="02000000000000000000" pitchFamily="2" charset="0"/>
                <a:cs typeface="Roboto" panose="02000000000000000000" pitchFamily="2" charset="0"/>
              </a:rPr>
              <a:t> </a:t>
            </a:r>
            <a:r>
              <a:rPr lang="vi-VN" sz="2000" dirty="0">
                <a:latin typeface="Roboto" panose="02000000000000000000" pitchFamily="2" charset="0"/>
                <a:ea typeface="Roboto" panose="02000000000000000000" pitchFamily="2" charset="0"/>
                <a:cs typeface="Roboto" panose="02000000000000000000" pitchFamily="2" charset="0"/>
              </a:rPr>
              <a:t>Tái sử dụng lại được các docker-file khi triển khai nhiều lần trên các môi trường khác nhau.</a:t>
            </a:r>
          </a:p>
        </p:txBody>
      </p:sp>
    </p:spTree>
    <p:extLst>
      <p:ext uri="{BB962C8B-B14F-4D97-AF65-F5344CB8AC3E}">
        <p14:creationId xmlns:p14="http://schemas.microsoft.com/office/powerpoint/2010/main" val="22896292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9B7E1-41F9-A6ED-1515-58D185BF6535}"/>
              </a:ext>
            </a:extLst>
          </p:cNvPr>
          <p:cNvSpPr>
            <a:spLocks noGrp="1"/>
          </p:cNvSpPr>
          <p:nvPr>
            <p:ph type="title"/>
          </p:nvPr>
        </p:nvSpPr>
        <p:spPr/>
        <p:txBody>
          <a:bodyPr>
            <a:normAutofit/>
          </a:bodyPr>
          <a:lstStyle/>
          <a:p>
            <a:r>
              <a:rPr lang="en-US" sz="4000" dirty="0" err="1"/>
              <a:t>Lợi</a:t>
            </a:r>
            <a:r>
              <a:rPr lang="en-US" sz="4000" dirty="0"/>
              <a:t> </a:t>
            </a:r>
            <a:r>
              <a:rPr lang="en-US" sz="4000" dirty="0" err="1"/>
              <a:t>ích</a:t>
            </a:r>
            <a:r>
              <a:rPr lang="en-US" sz="4000" dirty="0"/>
              <a:t> </a:t>
            </a:r>
            <a:r>
              <a:rPr lang="en-US" sz="4000" dirty="0" err="1"/>
              <a:t>của</a:t>
            </a:r>
            <a:r>
              <a:rPr lang="en-US" sz="4000" dirty="0"/>
              <a:t> Docker Compose.</a:t>
            </a:r>
          </a:p>
        </p:txBody>
      </p:sp>
      <p:sp>
        <p:nvSpPr>
          <p:cNvPr id="4" name="Rectangle 1">
            <a:extLst>
              <a:ext uri="{FF2B5EF4-FFF2-40B4-BE49-F238E27FC236}">
                <a16:creationId xmlns:a16="http://schemas.microsoft.com/office/drawing/2014/main" id="{449ECD67-F4AD-6FBA-BD0C-8EE06C17E39B}"/>
              </a:ext>
            </a:extLst>
          </p:cNvPr>
          <p:cNvSpPr>
            <a:spLocks noGrp="1" noChangeArrowheads="1"/>
          </p:cNvSpPr>
          <p:nvPr>
            <p:ph idx="1"/>
          </p:nvPr>
        </p:nvSpPr>
        <p:spPr bwMode="auto">
          <a:xfrm>
            <a:off x="1097280" y="2108201"/>
            <a:ext cx="9502922" cy="1077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t"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600" b="1"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Triển</a:t>
            </a:r>
            <a:r>
              <a:rPr kumimoji="0" lang="en-US" altLang="en-US" sz="1600" b="1"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1"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khai</a:t>
            </a:r>
            <a:r>
              <a:rPr kumimoji="0" lang="en-US" altLang="en-US" sz="1600" b="1"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1"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trên</a:t>
            </a:r>
            <a:r>
              <a:rPr kumimoji="0" lang="en-US" altLang="en-US" sz="1600" b="1"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1"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một</a:t>
            </a:r>
            <a:r>
              <a:rPr kumimoji="0" lang="en-US" altLang="en-US" sz="1600" b="1"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1"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máy</a:t>
            </a:r>
            <a:r>
              <a:rPr kumimoji="0" lang="en-US" altLang="en-US" sz="1600" b="1"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1"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chủ</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Giúp</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chạy</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nhiều</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ứng</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dụng</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trên</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cùng</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một</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máy</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tính</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một</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cách</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dễ</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dàng</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600" b="1"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Cấu</a:t>
            </a:r>
            <a:r>
              <a:rPr kumimoji="0" lang="en-US" altLang="en-US" sz="1600" b="1"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1"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hình</a:t>
            </a:r>
            <a:r>
              <a:rPr kumimoji="0" lang="en-US" altLang="en-US" sz="1600" b="1"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1"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dễ</a:t>
            </a:r>
            <a:r>
              <a:rPr kumimoji="0" lang="en-US" altLang="en-US" sz="1600" b="1"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1"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dàng</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Định</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nghĩa</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các</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dịch</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vụ</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trong</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một</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file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và</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khởi</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chạy</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tất</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cả</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chỉ</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với</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một</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lệnh</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600" b="1"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Tăng</a:t>
            </a:r>
            <a:r>
              <a:rPr kumimoji="0" lang="en-US" altLang="en-US" sz="1600" b="1"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1"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năng</a:t>
            </a:r>
            <a:r>
              <a:rPr kumimoji="0" lang="en-US" altLang="en-US" sz="1600" b="1"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1"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suất</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Giúp</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tự</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động</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hóa</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và</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tiết</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kiệm</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thời</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gian</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khi</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thiết</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lập</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môi</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trường</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làm</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việc</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600" b="1"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Bảo</a:t>
            </a:r>
            <a:r>
              <a:rPr kumimoji="0" lang="en-US" altLang="en-US" sz="1600" b="1"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1"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mật</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Mỗi</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ứng</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dụng</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chạy</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trong</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một</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container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riêng</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biệt</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an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toàn</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hơn</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và</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dễ</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kiểm</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kumimoji="0" lang="en-US" altLang="en-US" sz="1600" b="0" i="0" u="none" strike="noStrike" cap="none" normalizeH="0" baseline="0" dirty="0" err="1">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soát</a:t>
            </a:r>
            <a:r>
              <a:rPr kumimoji="0" lang="en-US" altLang="en-US" sz="1600" b="0" i="0" u="none" strike="noStrike" cap="none" normalizeH="0" baseline="0" dirty="0">
                <a:ln>
                  <a:noFill/>
                </a:ln>
                <a:solidFill>
                  <a:schemeClr val="tx1"/>
                </a:solidFill>
                <a:effectLst/>
                <a:latin typeface="Roboto" panose="02000000000000000000" pitchFamily="2" charset="0"/>
                <a:ea typeface="Roboto" panose="02000000000000000000" pitchFamily="2" charset="0"/>
                <a:cs typeface="Roboto" panose="02000000000000000000" pitchFamily="2" charset="0"/>
              </a:rPr>
              <a:t>. </a:t>
            </a:r>
          </a:p>
        </p:txBody>
      </p:sp>
      <p:pic>
        <p:nvPicPr>
          <p:cNvPr id="6" name="Picture 5">
            <a:extLst>
              <a:ext uri="{FF2B5EF4-FFF2-40B4-BE49-F238E27FC236}">
                <a16:creationId xmlns:a16="http://schemas.microsoft.com/office/drawing/2014/main" id="{65028C6B-E5B9-5A9F-E7D8-AD05CA02BBF6}"/>
              </a:ext>
            </a:extLst>
          </p:cNvPr>
          <p:cNvPicPr>
            <a:picLocks noChangeAspect="1"/>
          </p:cNvPicPr>
          <p:nvPr/>
        </p:nvPicPr>
        <p:blipFill>
          <a:blip r:embed="rId2"/>
          <a:stretch>
            <a:fillRect/>
          </a:stretch>
        </p:blipFill>
        <p:spPr>
          <a:xfrm>
            <a:off x="1872991" y="3202710"/>
            <a:ext cx="7472395" cy="2855436"/>
          </a:xfrm>
          <a:prstGeom prst="rect">
            <a:avLst/>
          </a:prstGeom>
        </p:spPr>
      </p:pic>
    </p:spTree>
    <p:extLst>
      <p:ext uri="{BB962C8B-B14F-4D97-AF65-F5344CB8AC3E}">
        <p14:creationId xmlns:p14="http://schemas.microsoft.com/office/powerpoint/2010/main" val="29538407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FE1043BF-8902-AB26-2C74-71FBA753F0BA}"/>
              </a:ext>
            </a:extLst>
          </p:cNvPr>
          <p:cNvSpPr>
            <a:spLocks noGrp="1"/>
          </p:cNvSpPr>
          <p:nvPr>
            <p:ph type="title"/>
          </p:nvPr>
        </p:nvSpPr>
        <p:spPr/>
        <p:txBody>
          <a:bodyPr/>
          <a:lstStyle/>
          <a:p>
            <a:r>
              <a:rPr lang="en-US" dirty="0"/>
              <a:t>Docker Compose File</a:t>
            </a:r>
          </a:p>
        </p:txBody>
      </p:sp>
      <p:sp>
        <p:nvSpPr>
          <p:cNvPr id="18" name="Content Placeholder 17">
            <a:extLst>
              <a:ext uri="{FF2B5EF4-FFF2-40B4-BE49-F238E27FC236}">
                <a16:creationId xmlns:a16="http://schemas.microsoft.com/office/drawing/2014/main" id="{CA2C8DE1-D56E-ADED-BD93-E89A52E357B8}"/>
              </a:ext>
            </a:extLst>
          </p:cNvPr>
          <p:cNvSpPr>
            <a:spLocks noGrp="1"/>
          </p:cNvSpPr>
          <p:nvPr>
            <p:ph sz="half" idx="1"/>
          </p:nvPr>
        </p:nvSpPr>
        <p:spPr/>
        <p:txBody>
          <a:bodyPr>
            <a:normAutofit lnSpcReduction="10000"/>
          </a:bodyPr>
          <a:lstStyle/>
          <a:p>
            <a:endParaRPr lang="en-US" dirty="0"/>
          </a:p>
        </p:txBody>
      </p:sp>
      <p:sp>
        <p:nvSpPr>
          <p:cNvPr id="19" name="Content Placeholder 18">
            <a:extLst>
              <a:ext uri="{FF2B5EF4-FFF2-40B4-BE49-F238E27FC236}">
                <a16:creationId xmlns:a16="http://schemas.microsoft.com/office/drawing/2014/main" id="{2C156718-AD37-1E6B-95C5-F00455FCFC2B}"/>
              </a:ext>
            </a:extLst>
          </p:cNvPr>
          <p:cNvSpPr>
            <a:spLocks noGrp="1"/>
          </p:cNvSpPr>
          <p:nvPr>
            <p:ph sz="half" idx="2"/>
          </p:nvPr>
        </p:nvSpPr>
        <p:spPr>
          <a:xfrm>
            <a:off x="5845629" y="2111040"/>
            <a:ext cx="5310051" cy="3758054"/>
          </a:xfrm>
        </p:spPr>
        <p:txBody>
          <a:bodyPr>
            <a:normAutofit lnSpcReduction="10000"/>
          </a:bodyPr>
          <a:lstStyle/>
          <a:p>
            <a:r>
              <a:rPr lang="en-US" sz="1600" dirty="0">
                <a:latin typeface="Roboto" panose="02000000000000000000" pitchFamily="2" charset="0"/>
                <a:ea typeface="Roboto" panose="02000000000000000000" pitchFamily="2" charset="0"/>
                <a:cs typeface="Roboto" panose="02000000000000000000" pitchFamily="2" charset="0"/>
              </a:rPr>
              <a:t>Trong </a:t>
            </a:r>
            <a:r>
              <a:rPr lang="en-US" sz="1600" dirty="0" err="1">
                <a:latin typeface="Roboto" panose="02000000000000000000" pitchFamily="2" charset="0"/>
                <a:ea typeface="Roboto" panose="02000000000000000000" pitchFamily="2" charset="0"/>
                <a:cs typeface="Roboto" panose="02000000000000000000" pitchFamily="2" charset="0"/>
              </a:rPr>
              <a:t>đó</a:t>
            </a:r>
            <a:r>
              <a:rPr lang="en-US" sz="1600" dirty="0">
                <a:latin typeface="Roboto" panose="02000000000000000000" pitchFamily="2" charset="0"/>
                <a:ea typeface="Roboto" panose="02000000000000000000" pitchFamily="2" charset="0"/>
                <a:cs typeface="Roboto" panose="02000000000000000000" pitchFamily="2" charset="0"/>
              </a:rPr>
              <a:t>:</a:t>
            </a:r>
            <a:endParaRPr lang="vi-VN" sz="1600" spc="-50" dirty="0">
              <a:latin typeface="Roboto" panose="02000000000000000000" pitchFamily="2" charset="0"/>
              <a:ea typeface="Roboto" panose="02000000000000000000" pitchFamily="2" charset="0"/>
              <a:cs typeface="Roboto" panose="02000000000000000000" pitchFamily="2" charset="0"/>
            </a:endParaRPr>
          </a:p>
          <a:p>
            <a:r>
              <a:rPr lang="vi-VN" sz="1600" spc="-50" dirty="0">
                <a:solidFill>
                  <a:srgbClr val="C00000"/>
                </a:solidFill>
                <a:latin typeface="Roboto" panose="02000000000000000000" pitchFamily="2" charset="0"/>
                <a:ea typeface="Roboto" panose="02000000000000000000" pitchFamily="2" charset="0"/>
                <a:cs typeface="Roboto" panose="02000000000000000000" pitchFamily="2" charset="0"/>
              </a:rPr>
              <a:t>version</a:t>
            </a:r>
            <a:r>
              <a:rPr lang="vi-VN" sz="1600" spc="-50" dirty="0">
                <a:latin typeface="Roboto" panose="02000000000000000000" pitchFamily="2" charset="0"/>
                <a:ea typeface="Roboto" panose="02000000000000000000" pitchFamily="2" charset="0"/>
                <a:cs typeface="Roboto" panose="02000000000000000000" pitchFamily="2" charset="0"/>
              </a:rPr>
              <a:t>: phiên bản của Docker Compose</a:t>
            </a:r>
          </a:p>
          <a:p>
            <a:r>
              <a:rPr lang="vi-VN" sz="1600" spc="-50" dirty="0">
                <a:solidFill>
                  <a:srgbClr val="C00000"/>
                </a:solidFill>
                <a:latin typeface="Roboto" panose="02000000000000000000" pitchFamily="2" charset="0"/>
                <a:ea typeface="Roboto" panose="02000000000000000000" pitchFamily="2" charset="0"/>
                <a:cs typeface="Roboto" panose="02000000000000000000" pitchFamily="2" charset="0"/>
              </a:rPr>
              <a:t>services</a:t>
            </a:r>
            <a:r>
              <a:rPr lang="vi-VN" sz="1600" spc="-50" dirty="0">
                <a:latin typeface="Roboto" panose="02000000000000000000" pitchFamily="2" charset="0"/>
                <a:ea typeface="Roboto" panose="02000000000000000000" pitchFamily="2" charset="0"/>
                <a:cs typeface="Roboto" panose="02000000000000000000" pitchFamily="2" charset="0"/>
              </a:rPr>
              <a:t>: danh sách các dịch vụ cần triển khai</a:t>
            </a:r>
          </a:p>
          <a:p>
            <a:r>
              <a:rPr lang="vi-VN" sz="1600" spc="-50" dirty="0">
                <a:solidFill>
                  <a:srgbClr val="C00000"/>
                </a:solidFill>
                <a:latin typeface="Roboto" panose="02000000000000000000" pitchFamily="2" charset="0"/>
                <a:ea typeface="Roboto" panose="02000000000000000000" pitchFamily="2" charset="0"/>
                <a:cs typeface="Roboto" panose="02000000000000000000" pitchFamily="2" charset="0"/>
              </a:rPr>
              <a:t>web</a:t>
            </a:r>
            <a:r>
              <a:rPr lang="vi-VN" sz="1600" spc="-50" dirty="0">
                <a:latin typeface="Roboto" panose="02000000000000000000" pitchFamily="2" charset="0"/>
                <a:ea typeface="Roboto" panose="02000000000000000000" pitchFamily="2" charset="0"/>
                <a:cs typeface="Roboto" panose="02000000000000000000" pitchFamily="2" charset="0"/>
              </a:rPr>
              <a:t>: định nghĩa dịch vụ web, bao gồm việc build image từ Dockerfile và ánh xạ cổng 3000 của container với cổng 3000 của máy host.</a:t>
            </a:r>
          </a:p>
          <a:p>
            <a:r>
              <a:rPr lang="vi-VN" sz="1600" spc="-50" dirty="0">
                <a:solidFill>
                  <a:srgbClr val="C00000"/>
                </a:solidFill>
                <a:latin typeface="Roboto" panose="02000000000000000000" pitchFamily="2" charset="0"/>
                <a:ea typeface="Roboto" panose="02000000000000000000" pitchFamily="2" charset="0"/>
                <a:cs typeface="Roboto" panose="02000000000000000000" pitchFamily="2" charset="0"/>
              </a:rPr>
              <a:t>depends_on</a:t>
            </a:r>
            <a:r>
              <a:rPr lang="en-US" sz="1600" spc="-50" dirty="0">
                <a:solidFill>
                  <a:srgbClr val="C00000"/>
                </a:solidFill>
                <a:latin typeface="Roboto" panose="02000000000000000000" pitchFamily="2" charset="0"/>
                <a:ea typeface="Roboto" panose="02000000000000000000" pitchFamily="2" charset="0"/>
                <a:cs typeface="Roboto" panose="02000000000000000000" pitchFamily="2" charset="0"/>
              </a:rPr>
              <a:t>:</a:t>
            </a:r>
            <a:r>
              <a:rPr lang="vi-VN" sz="1600" spc="-50" dirty="0">
                <a:solidFill>
                  <a:srgbClr val="C00000"/>
                </a:solidFill>
                <a:latin typeface="Roboto" panose="02000000000000000000" pitchFamily="2" charset="0"/>
                <a:ea typeface="Roboto" panose="02000000000000000000" pitchFamily="2" charset="0"/>
                <a:cs typeface="Roboto" panose="02000000000000000000" pitchFamily="2" charset="0"/>
              </a:rPr>
              <a:t> </a:t>
            </a:r>
            <a:r>
              <a:rPr lang="vi-VN" sz="1600" spc="-50" dirty="0">
                <a:latin typeface="Roboto" panose="02000000000000000000" pitchFamily="2" charset="0"/>
                <a:ea typeface="Roboto" panose="02000000000000000000" pitchFamily="2" charset="0"/>
                <a:cs typeface="Roboto" panose="02000000000000000000" pitchFamily="2" charset="0"/>
              </a:rPr>
              <a:t>cho biết dịch vụ này cần phụ thuộc vào dịch vụ db.</a:t>
            </a:r>
          </a:p>
          <a:p>
            <a:r>
              <a:rPr lang="vi-VN" sz="1600" spc="-50" dirty="0">
                <a:solidFill>
                  <a:srgbClr val="C00000"/>
                </a:solidFill>
                <a:latin typeface="Roboto" panose="02000000000000000000" pitchFamily="2" charset="0"/>
                <a:ea typeface="Roboto" panose="02000000000000000000" pitchFamily="2" charset="0"/>
                <a:cs typeface="Roboto" panose="02000000000000000000" pitchFamily="2" charset="0"/>
              </a:rPr>
              <a:t>db</a:t>
            </a:r>
            <a:r>
              <a:rPr lang="vi-VN" sz="1600" spc="-50" dirty="0">
                <a:latin typeface="Roboto" panose="02000000000000000000" pitchFamily="2" charset="0"/>
                <a:ea typeface="Roboto" panose="02000000000000000000" pitchFamily="2" charset="0"/>
                <a:cs typeface="Roboto" panose="02000000000000000000" pitchFamily="2" charset="0"/>
              </a:rPr>
              <a:t>: định nghĩa dịch vụ cơ sở dữ liệu MySQL, bao gồm việc sử dụng image MySQL, đặt mật khẩu cho root user và ánh xạ cổng 3306 của container với cổng 3306 của máy host.</a:t>
            </a:r>
            <a:endParaRPr lang="en-US" sz="1600" spc="-50" dirty="0">
              <a:latin typeface="Roboto" panose="02000000000000000000" pitchFamily="2" charset="0"/>
              <a:ea typeface="Roboto" panose="02000000000000000000" pitchFamily="2" charset="0"/>
              <a:cs typeface="Roboto" panose="02000000000000000000" pitchFamily="2" charset="0"/>
            </a:endParaRPr>
          </a:p>
        </p:txBody>
      </p:sp>
      <p:pic>
        <p:nvPicPr>
          <p:cNvPr id="16" name="Picture 15">
            <a:extLst>
              <a:ext uri="{FF2B5EF4-FFF2-40B4-BE49-F238E27FC236}">
                <a16:creationId xmlns:a16="http://schemas.microsoft.com/office/drawing/2014/main" id="{6D85E7F6-A481-6411-B59F-F755A0AE12EF}"/>
              </a:ext>
            </a:extLst>
          </p:cNvPr>
          <p:cNvPicPr>
            <a:picLocks noChangeAspect="1"/>
          </p:cNvPicPr>
          <p:nvPr/>
        </p:nvPicPr>
        <p:blipFill>
          <a:blip r:embed="rId2"/>
          <a:stretch>
            <a:fillRect/>
          </a:stretch>
        </p:blipFill>
        <p:spPr>
          <a:xfrm>
            <a:off x="1036321" y="2111040"/>
            <a:ext cx="4700694" cy="3784831"/>
          </a:xfrm>
          <a:prstGeom prst="rect">
            <a:avLst/>
          </a:prstGeom>
        </p:spPr>
      </p:pic>
    </p:spTree>
    <p:extLst>
      <p:ext uri="{BB962C8B-B14F-4D97-AF65-F5344CB8AC3E}">
        <p14:creationId xmlns:p14="http://schemas.microsoft.com/office/powerpoint/2010/main" val="3018275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C4BED-9B13-C252-A320-924C03DE04D3}"/>
              </a:ext>
            </a:extLst>
          </p:cNvPr>
          <p:cNvSpPr>
            <a:spLocks noGrp="1"/>
          </p:cNvSpPr>
          <p:nvPr>
            <p:ph type="title"/>
          </p:nvPr>
        </p:nvSpPr>
        <p:spPr/>
        <p:txBody>
          <a:bodyPr/>
          <a:lstStyle/>
          <a:p>
            <a:r>
              <a:rPr lang="en-US" dirty="0" err="1"/>
              <a:t>Các</a:t>
            </a:r>
            <a:r>
              <a:rPr lang="en-US" dirty="0"/>
              <a:t> </a:t>
            </a:r>
            <a:r>
              <a:rPr lang="en-US" dirty="0" err="1"/>
              <a:t>lệnh</a:t>
            </a:r>
            <a:r>
              <a:rPr lang="en-US" dirty="0"/>
              <a:t> </a:t>
            </a:r>
            <a:r>
              <a:rPr lang="en-US" dirty="0" err="1"/>
              <a:t>cơ</a:t>
            </a:r>
            <a:r>
              <a:rPr lang="en-US" dirty="0"/>
              <a:t> </a:t>
            </a:r>
            <a:r>
              <a:rPr lang="en-US" dirty="0" err="1"/>
              <a:t>bản</a:t>
            </a:r>
            <a:r>
              <a:rPr lang="en-US" dirty="0"/>
              <a:t> Docker Compose</a:t>
            </a:r>
          </a:p>
        </p:txBody>
      </p:sp>
      <p:sp>
        <p:nvSpPr>
          <p:cNvPr id="5" name="Content Placeholder 4">
            <a:extLst>
              <a:ext uri="{FF2B5EF4-FFF2-40B4-BE49-F238E27FC236}">
                <a16:creationId xmlns:a16="http://schemas.microsoft.com/office/drawing/2014/main" id="{025892EE-E48F-2512-EC08-A064E1EBCB71}"/>
              </a:ext>
            </a:extLst>
          </p:cNvPr>
          <p:cNvSpPr>
            <a:spLocks noGrp="1"/>
          </p:cNvSpPr>
          <p:nvPr>
            <p:ph idx="1"/>
          </p:nvPr>
        </p:nvSpPr>
        <p:spPr/>
        <p:txBody>
          <a:bodyPr/>
          <a:lstStyle/>
          <a:p>
            <a:pPr lvl="1">
              <a:buFont typeface="Arial" panose="020B0604020202020204" pitchFamily="34" charset="0"/>
              <a:buChar char="•"/>
            </a:pPr>
            <a:r>
              <a:rPr lang="en-US" b="1" dirty="0">
                <a:solidFill>
                  <a:srgbClr val="FF0000"/>
                </a:solidFill>
                <a:latin typeface="Roboto" panose="02000000000000000000" pitchFamily="2" charset="0"/>
                <a:ea typeface="Roboto" panose="02000000000000000000" pitchFamily="2" charset="0"/>
                <a:cs typeface="Roboto" panose="02000000000000000000" pitchFamily="2" charset="0"/>
              </a:rPr>
              <a:t>docker-compose up</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Khởi</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động</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và</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chạy</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các</a:t>
            </a:r>
            <a:r>
              <a:rPr lang="en-US" dirty="0">
                <a:latin typeface="Roboto" panose="02000000000000000000" pitchFamily="2" charset="0"/>
                <a:ea typeface="Roboto" panose="02000000000000000000" pitchFamily="2" charset="0"/>
                <a:cs typeface="Roboto" panose="02000000000000000000" pitchFamily="2" charset="0"/>
              </a:rPr>
              <a:t> container</a:t>
            </a:r>
          </a:p>
          <a:p>
            <a:pPr lvl="1">
              <a:buFont typeface="Arial" panose="020B0604020202020204" pitchFamily="34" charset="0"/>
              <a:buChar char="•"/>
            </a:pPr>
            <a:r>
              <a:rPr lang="en-US" b="1" dirty="0">
                <a:solidFill>
                  <a:srgbClr val="FF0000"/>
                </a:solidFill>
                <a:latin typeface="Roboto" panose="02000000000000000000" pitchFamily="2" charset="0"/>
                <a:ea typeface="Roboto" panose="02000000000000000000" pitchFamily="2" charset="0"/>
                <a:cs typeface="Roboto" panose="02000000000000000000" pitchFamily="2" charset="0"/>
              </a:rPr>
              <a:t>docker-compose down</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Dừng</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tất</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cả</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và</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xóa</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các</a:t>
            </a:r>
            <a:r>
              <a:rPr lang="en-US" dirty="0">
                <a:latin typeface="Roboto" panose="02000000000000000000" pitchFamily="2" charset="0"/>
                <a:ea typeface="Roboto" panose="02000000000000000000" pitchFamily="2" charset="0"/>
                <a:cs typeface="Roboto" panose="02000000000000000000" pitchFamily="2" charset="0"/>
              </a:rPr>
              <a:t> container, bao </a:t>
            </a:r>
            <a:r>
              <a:rPr lang="en-US" dirty="0" err="1">
                <a:latin typeface="Roboto" panose="02000000000000000000" pitchFamily="2" charset="0"/>
                <a:ea typeface="Roboto" panose="02000000000000000000" pitchFamily="2" charset="0"/>
                <a:cs typeface="Roboto" panose="02000000000000000000" pitchFamily="2" charset="0"/>
              </a:rPr>
              <a:t>gồm</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cả</a:t>
            </a:r>
            <a:r>
              <a:rPr lang="en-US" dirty="0">
                <a:latin typeface="Roboto" panose="02000000000000000000" pitchFamily="2" charset="0"/>
                <a:ea typeface="Roboto" panose="02000000000000000000" pitchFamily="2" charset="0"/>
                <a:cs typeface="Roboto" panose="02000000000000000000" pitchFamily="2" charset="0"/>
              </a:rPr>
              <a:t> network, volumes </a:t>
            </a:r>
            <a:r>
              <a:rPr lang="en-US" dirty="0" err="1">
                <a:latin typeface="Roboto" panose="02000000000000000000" pitchFamily="2" charset="0"/>
                <a:ea typeface="Roboto" panose="02000000000000000000" pitchFamily="2" charset="0"/>
                <a:cs typeface="Roboto" panose="02000000000000000000" pitchFamily="2" charset="0"/>
              </a:rPr>
              <a:t>và</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các</a:t>
            </a:r>
            <a:r>
              <a:rPr lang="en-US" dirty="0">
                <a:latin typeface="Roboto" panose="02000000000000000000" pitchFamily="2" charset="0"/>
                <a:ea typeface="Roboto" panose="02000000000000000000" pitchFamily="2" charset="0"/>
                <a:cs typeface="Roboto" panose="02000000000000000000" pitchFamily="2" charset="0"/>
              </a:rPr>
              <a:t> image </a:t>
            </a:r>
            <a:r>
              <a:rPr lang="en-US" dirty="0" err="1">
                <a:latin typeface="Roboto" panose="02000000000000000000" pitchFamily="2" charset="0"/>
                <a:ea typeface="Roboto" panose="02000000000000000000" pitchFamily="2" charset="0"/>
                <a:cs typeface="Roboto" panose="02000000000000000000" pitchFamily="2" charset="0"/>
              </a:rPr>
              <a:t>đã</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tạo</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tạm</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thời</a:t>
            </a:r>
            <a:endParaRPr lang="en-US" dirty="0">
              <a:latin typeface="Roboto" panose="02000000000000000000" pitchFamily="2" charset="0"/>
              <a:ea typeface="Roboto" panose="02000000000000000000" pitchFamily="2" charset="0"/>
              <a:cs typeface="Roboto" panose="02000000000000000000" pitchFamily="2" charset="0"/>
            </a:endParaRPr>
          </a:p>
          <a:p>
            <a:pPr lvl="1">
              <a:buFont typeface="Arial" panose="020B0604020202020204" pitchFamily="34" charset="0"/>
              <a:buChar char="•"/>
            </a:pPr>
            <a:r>
              <a:rPr lang="en-US" b="1" dirty="0">
                <a:solidFill>
                  <a:srgbClr val="FF0000"/>
                </a:solidFill>
                <a:latin typeface="Roboto" panose="02000000000000000000" pitchFamily="2" charset="0"/>
                <a:ea typeface="Roboto" panose="02000000000000000000" pitchFamily="2" charset="0"/>
                <a:cs typeface="Roboto" panose="02000000000000000000" pitchFamily="2" charset="0"/>
              </a:rPr>
              <a:t>docker-compose </a:t>
            </a:r>
            <a:r>
              <a:rPr lang="en-US" b="1" dirty="0" err="1">
                <a:solidFill>
                  <a:srgbClr val="FF0000"/>
                </a:solidFill>
                <a:latin typeface="Roboto" panose="02000000000000000000" pitchFamily="2" charset="0"/>
                <a:ea typeface="Roboto" panose="02000000000000000000" pitchFamily="2" charset="0"/>
                <a:cs typeface="Roboto" panose="02000000000000000000" pitchFamily="2" charset="0"/>
              </a:rPr>
              <a:t>ps</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Hiển</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thị</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trạng</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thái</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của</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các</a:t>
            </a:r>
            <a:r>
              <a:rPr lang="en-US" dirty="0">
                <a:latin typeface="Roboto" panose="02000000000000000000" pitchFamily="2" charset="0"/>
                <a:ea typeface="Roboto" panose="02000000000000000000" pitchFamily="2" charset="0"/>
                <a:cs typeface="Roboto" panose="02000000000000000000" pitchFamily="2" charset="0"/>
              </a:rPr>
              <a:t> container </a:t>
            </a:r>
            <a:r>
              <a:rPr lang="en-US" dirty="0" err="1">
                <a:latin typeface="Roboto" panose="02000000000000000000" pitchFamily="2" charset="0"/>
                <a:ea typeface="Roboto" panose="02000000000000000000" pitchFamily="2" charset="0"/>
                <a:cs typeface="Roboto" panose="02000000000000000000" pitchFamily="2" charset="0"/>
              </a:rPr>
              <a:t>liên</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quan</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đến</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dịch</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vụ</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được</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quản</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lý</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bởi</a:t>
            </a:r>
            <a:r>
              <a:rPr lang="en-US" dirty="0">
                <a:latin typeface="Roboto" panose="02000000000000000000" pitchFamily="2" charset="0"/>
                <a:ea typeface="Roboto" panose="02000000000000000000" pitchFamily="2" charset="0"/>
                <a:cs typeface="Roboto" panose="02000000000000000000" pitchFamily="2" charset="0"/>
              </a:rPr>
              <a:t> docker compose</a:t>
            </a:r>
          </a:p>
          <a:p>
            <a:pPr lvl="1">
              <a:buFont typeface="Arial" panose="020B0604020202020204" pitchFamily="34" charset="0"/>
              <a:buChar char="•"/>
            </a:pPr>
            <a:r>
              <a:rPr lang="en-US" b="1" dirty="0">
                <a:solidFill>
                  <a:srgbClr val="FF0000"/>
                </a:solidFill>
                <a:latin typeface="Roboto" panose="02000000000000000000" pitchFamily="2" charset="0"/>
                <a:ea typeface="Roboto" panose="02000000000000000000" pitchFamily="2" charset="0"/>
                <a:cs typeface="Roboto" panose="02000000000000000000" pitchFamily="2" charset="0"/>
              </a:rPr>
              <a:t>docker-compose build</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Tạo</a:t>
            </a:r>
            <a:r>
              <a:rPr lang="en-US" dirty="0">
                <a:latin typeface="Roboto" panose="02000000000000000000" pitchFamily="2" charset="0"/>
                <a:ea typeface="Roboto" panose="02000000000000000000" pitchFamily="2" charset="0"/>
                <a:cs typeface="Roboto" panose="02000000000000000000" pitchFamily="2" charset="0"/>
              </a:rPr>
              <a:t> image </a:t>
            </a:r>
            <a:r>
              <a:rPr lang="en-US" dirty="0" err="1">
                <a:latin typeface="Roboto" panose="02000000000000000000" pitchFamily="2" charset="0"/>
                <a:ea typeface="Roboto" panose="02000000000000000000" pitchFamily="2" charset="0"/>
                <a:cs typeface="Roboto" panose="02000000000000000000" pitchFamily="2" charset="0"/>
              </a:rPr>
              <a:t>từ</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Dockerfile</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trong</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mỗi</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dịch</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vụ</a:t>
            </a:r>
            <a:endParaRPr lang="en-US" dirty="0">
              <a:latin typeface="Roboto" panose="02000000000000000000" pitchFamily="2" charset="0"/>
              <a:ea typeface="Roboto" panose="02000000000000000000" pitchFamily="2" charset="0"/>
              <a:cs typeface="Roboto" panose="02000000000000000000" pitchFamily="2" charset="0"/>
            </a:endParaRPr>
          </a:p>
          <a:p>
            <a:pPr lvl="1">
              <a:buFont typeface="Arial" panose="020B0604020202020204" pitchFamily="34" charset="0"/>
              <a:buChar char="•"/>
            </a:pPr>
            <a:r>
              <a:rPr lang="en-US" b="1" dirty="0">
                <a:solidFill>
                  <a:srgbClr val="FF0000"/>
                </a:solidFill>
                <a:latin typeface="Roboto" panose="02000000000000000000" pitchFamily="2" charset="0"/>
                <a:ea typeface="Roboto" panose="02000000000000000000" pitchFamily="2" charset="0"/>
                <a:cs typeface="Roboto" panose="02000000000000000000" pitchFamily="2" charset="0"/>
              </a:rPr>
              <a:t>docker-compose restart</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Dừng</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và</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khởi</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động</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lại</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các</a:t>
            </a:r>
            <a:r>
              <a:rPr lang="en-US" dirty="0">
                <a:latin typeface="Roboto" panose="02000000000000000000" pitchFamily="2" charset="0"/>
                <a:ea typeface="Roboto" panose="02000000000000000000" pitchFamily="2" charset="0"/>
                <a:cs typeface="Roboto" panose="02000000000000000000" pitchFamily="2" charset="0"/>
              </a:rPr>
              <a:t> container</a:t>
            </a:r>
          </a:p>
          <a:p>
            <a:pPr lvl="1">
              <a:buFont typeface="Arial" panose="020B0604020202020204" pitchFamily="34" charset="0"/>
              <a:buChar char="•"/>
            </a:pPr>
            <a:r>
              <a:rPr lang="en-US" b="1" dirty="0">
                <a:solidFill>
                  <a:srgbClr val="FF0000"/>
                </a:solidFill>
                <a:latin typeface="Roboto" panose="02000000000000000000" pitchFamily="2" charset="0"/>
                <a:ea typeface="Roboto" panose="02000000000000000000" pitchFamily="2" charset="0"/>
                <a:cs typeface="Roboto" panose="02000000000000000000" pitchFamily="2" charset="0"/>
              </a:rPr>
              <a:t>docker-compose stop</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Dừng</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các</a:t>
            </a:r>
            <a:r>
              <a:rPr lang="en-US" dirty="0">
                <a:latin typeface="Roboto" panose="02000000000000000000" pitchFamily="2" charset="0"/>
                <a:ea typeface="Roboto" panose="02000000000000000000" pitchFamily="2" charset="0"/>
                <a:cs typeface="Roboto" panose="02000000000000000000" pitchFamily="2" charset="0"/>
              </a:rPr>
              <a:t> container </a:t>
            </a:r>
            <a:r>
              <a:rPr lang="en-US" dirty="0" err="1">
                <a:latin typeface="Roboto" panose="02000000000000000000" pitchFamily="2" charset="0"/>
                <a:ea typeface="Roboto" panose="02000000000000000000" pitchFamily="2" charset="0"/>
                <a:cs typeface="Roboto" panose="02000000000000000000" pitchFamily="2" charset="0"/>
              </a:rPr>
              <a:t>nhưng</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không</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xóa</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chúng</a:t>
            </a:r>
            <a:endParaRPr lang="en-US" dirty="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33526192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D4D96-541B-BB48-AFE2-1470FABC10D3}"/>
              </a:ext>
            </a:extLst>
          </p:cNvPr>
          <p:cNvSpPr>
            <a:spLocks noGrp="1"/>
          </p:cNvSpPr>
          <p:nvPr>
            <p:ph type="title"/>
          </p:nvPr>
        </p:nvSpPr>
        <p:spPr/>
        <p:txBody>
          <a:bodyPr>
            <a:normAutofit/>
          </a:bodyPr>
          <a:lstStyle/>
          <a:p>
            <a:r>
              <a:rPr lang="vi-VN" sz="3000" dirty="0"/>
              <a:t>Ví dụ 1: Chạy một ứng dụng web đơn giản</a:t>
            </a:r>
            <a:endParaRPr lang="en-US" sz="3000" dirty="0"/>
          </a:p>
        </p:txBody>
      </p:sp>
      <p:sp>
        <p:nvSpPr>
          <p:cNvPr id="3" name="Content Placeholder 2">
            <a:extLst>
              <a:ext uri="{FF2B5EF4-FFF2-40B4-BE49-F238E27FC236}">
                <a16:creationId xmlns:a16="http://schemas.microsoft.com/office/drawing/2014/main" id="{31F98472-C32A-E671-4502-EE31EC52F610}"/>
              </a:ext>
            </a:extLst>
          </p:cNvPr>
          <p:cNvSpPr>
            <a:spLocks noGrp="1"/>
          </p:cNvSpPr>
          <p:nvPr>
            <p:ph idx="1"/>
          </p:nvPr>
        </p:nvSpPr>
        <p:spPr/>
        <p:txBody>
          <a:bodyPr/>
          <a:lstStyle/>
          <a:p>
            <a:r>
              <a:rPr lang="vi-VN" dirty="0"/>
              <a:t>Trong ví dụ này, bạn sẽ tạo một ứng dụng web đơn giản bằng Nginx và mở cổng để truy cập.</a:t>
            </a:r>
            <a:endParaRPr lang="en-US" dirty="0"/>
          </a:p>
          <a:p>
            <a:endParaRPr lang="en-US" dirty="0"/>
          </a:p>
        </p:txBody>
      </p:sp>
    </p:spTree>
    <p:extLst>
      <p:ext uri="{BB962C8B-B14F-4D97-AF65-F5344CB8AC3E}">
        <p14:creationId xmlns:p14="http://schemas.microsoft.com/office/powerpoint/2010/main" val="571518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926BD-E479-1074-5A94-19DF78BEC5F9}"/>
              </a:ext>
            </a:extLst>
          </p:cNvPr>
          <p:cNvSpPr>
            <a:spLocks noGrp="1"/>
          </p:cNvSpPr>
          <p:nvPr>
            <p:ph type="title"/>
          </p:nvPr>
        </p:nvSpPr>
        <p:spPr/>
        <p:txBody>
          <a:bodyPr/>
          <a:lstStyle/>
          <a:p>
            <a:r>
              <a:rPr lang="en-US" dirty="0"/>
              <a:t>Network</a:t>
            </a:r>
          </a:p>
        </p:txBody>
      </p:sp>
      <p:sp>
        <p:nvSpPr>
          <p:cNvPr id="3" name="Content Placeholder 2">
            <a:extLst>
              <a:ext uri="{FF2B5EF4-FFF2-40B4-BE49-F238E27FC236}">
                <a16:creationId xmlns:a16="http://schemas.microsoft.com/office/drawing/2014/main" id="{28B4BE6D-D296-CD9D-6D39-FBFA2486EC94}"/>
              </a:ext>
            </a:extLst>
          </p:cNvPr>
          <p:cNvSpPr>
            <a:spLocks noGrp="1"/>
          </p:cNvSpPr>
          <p:nvPr>
            <p:ph idx="1"/>
          </p:nvPr>
        </p:nvSpPr>
        <p:spPr/>
        <p:txBody>
          <a:bodyPr>
            <a:normAutofit/>
          </a:bodyPr>
          <a:lstStyle/>
          <a:p>
            <a:r>
              <a:rPr lang="vi-VN" sz="1800" b="1" dirty="0">
                <a:latin typeface="Roboto" panose="02000000000000000000" pitchFamily="2" charset="0"/>
                <a:ea typeface="Roboto" panose="02000000000000000000" pitchFamily="2" charset="0"/>
                <a:cs typeface="Roboto" panose="02000000000000000000" pitchFamily="2" charset="0"/>
              </a:rPr>
              <a:t>Network</a:t>
            </a:r>
            <a:r>
              <a:rPr lang="vi-VN" sz="1800" dirty="0">
                <a:latin typeface="Roboto" panose="02000000000000000000" pitchFamily="2" charset="0"/>
                <a:ea typeface="Roboto" panose="02000000000000000000" pitchFamily="2" charset="0"/>
                <a:cs typeface="Roboto" panose="02000000000000000000" pitchFamily="2" charset="0"/>
              </a:rPr>
              <a:t> là </a:t>
            </a:r>
            <a:r>
              <a:rPr lang="vi-VN" sz="1600" dirty="0">
                <a:latin typeface="Roboto" panose="02000000000000000000" pitchFamily="2" charset="0"/>
                <a:ea typeface="Roboto" panose="02000000000000000000" pitchFamily="2" charset="0"/>
                <a:cs typeface="Roboto" panose="02000000000000000000" pitchFamily="2" charset="0"/>
              </a:rPr>
              <a:t>cơ chế giúp container có thể giao tiếp, kết nối, hoặc được cô lập mạng với các container khác hoặc mạng ngoài. Nó cung cấp tính linh hoạt và bảo mật khi triển khai các ứng dụng phân tán hoặc cần kết nối mạng linh hoạt.</a:t>
            </a:r>
            <a:endParaRPr lang="en-US" sz="1600" dirty="0">
              <a:latin typeface="Roboto" panose="02000000000000000000" pitchFamily="2" charset="0"/>
              <a:ea typeface="Roboto" panose="02000000000000000000" pitchFamily="2" charset="0"/>
              <a:cs typeface="Roboto" panose="02000000000000000000" pitchFamily="2" charset="0"/>
            </a:endParaRPr>
          </a:p>
          <a:p>
            <a:endParaRPr lang="en-US" sz="1800" dirty="0">
              <a:latin typeface="Roboto" panose="02000000000000000000" pitchFamily="2" charset="0"/>
              <a:ea typeface="Roboto" panose="02000000000000000000" pitchFamily="2" charset="0"/>
              <a:cs typeface="Roboto" panose="02000000000000000000" pitchFamily="2" charset="0"/>
            </a:endParaRPr>
          </a:p>
        </p:txBody>
      </p:sp>
      <p:pic>
        <p:nvPicPr>
          <p:cNvPr id="5" name="Picture 4">
            <a:extLst>
              <a:ext uri="{FF2B5EF4-FFF2-40B4-BE49-F238E27FC236}">
                <a16:creationId xmlns:a16="http://schemas.microsoft.com/office/drawing/2014/main" id="{4476A6E4-8748-7EA6-9EB9-52320DB16FC2}"/>
              </a:ext>
            </a:extLst>
          </p:cNvPr>
          <p:cNvPicPr>
            <a:picLocks noChangeAspect="1"/>
          </p:cNvPicPr>
          <p:nvPr/>
        </p:nvPicPr>
        <p:blipFill>
          <a:blip r:embed="rId2"/>
          <a:stretch>
            <a:fillRect/>
          </a:stretch>
        </p:blipFill>
        <p:spPr>
          <a:xfrm>
            <a:off x="3320143" y="3106295"/>
            <a:ext cx="4813550" cy="2972029"/>
          </a:xfrm>
          <a:prstGeom prst="rect">
            <a:avLst/>
          </a:prstGeom>
        </p:spPr>
      </p:pic>
    </p:spTree>
    <p:extLst>
      <p:ext uri="{BB962C8B-B14F-4D97-AF65-F5344CB8AC3E}">
        <p14:creationId xmlns:p14="http://schemas.microsoft.com/office/powerpoint/2010/main" val="2530462442"/>
      </p:ext>
    </p:extLst>
  </p:cSld>
  <p:clrMapOvr>
    <a:masterClrMapping/>
  </p:clrMapOvr>
</p:sld>
</file>

<file path=ppt/theme/theme1.xml><?xml version="1.0" encoding="utf-8"?>
<a:theme xmlns:a="http://schemas.openxmlformats.org/drawingml/2006/main" name="Custom">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80AA9D2D-EE59-4148-A11E-A51EEE828B28}" vid="{AEAFD717-D3C8-4034-8F7E-D5220B0CCEB8}"/>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F4F4D41-822D-40F2-A7AC-E4E6CB36CA7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C5A59D56-2157-4202-9D02-F44E447A24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9DAD249-BF80-48EF-9AFB-36A11BCDC2C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{5B5A3376-C584-40A7-B066-9B9BD5D16B12}tf56160789_win32</Template>
  <TotalTime>502</TotalTime>
  <Words>718</Words>
  <Application>Microsoft Office PowerPoint</Application>
  <PresentationFormat>Widescreen</PresentationFormat>
  <Paragraphs>48</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Bookman Old Style</vt:lpstr>
      <vt:lpstr>Calibri</vt:lpstr>
      <vt:lpstr>Franklin Gothic Book</vt:lpstr>
      <vt:lpstr>Roboto</vt:lpstr>
      <vt:lpstr>Times New Roman</vt:lpstr>
      <vt:lpstr>Wingdings</vt:lpstr>
      <vt:lpstr>Custom</vt:lpstr>
      <vt:lpstr>Docker Compose</vt:lpstr>
      <vt:lpstr>Mục Tiêu</vt:lpstr>
      <vt:lpstr>Docker Compose là gì?</vt:lpstr>
      <vt:lpstr>Docker-compose được sử dụng khi nào?</vt:lpstr>
      <vt:lpstr>Lợi ích của Docker Compose.</vt:lpstr>
      <vt:lpstr>Docker Compose File</vt:lpstr>
      <vt:lpstr>Các lệnh cơ bản Docker Compose</vt:lpstr>
      <vt:lpstr>Ví dụ 1: Chạy một ứng dụng web đơn giản</vt:lpstr>
      <vt:lpstr>Network</vt:lpstr>
      <vt:lpstr>Ví dụ 2: Tích hợp cơ sở dữ liệu MySQL với ứng dụng web</vt:lpstr>
      <vt:lpstr>Depend_on và Volume </vt:lpstr>
      <vt:lpstr>Ví dụ 3: Ứng dụng full-stack với frontend, backend và database</vt:lpstr>
      <vt:lpstr>Thanks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Docker Compose</dc:title>
  <dc:creator>Thien Ngo Ba Minh</dc:creator>
  <cp:lastModifiedBy>Thien Ngo Ba Minh</cp:lastModifiedBy>
  <cp:revision>4</cp:revision>
  <dcterms:created xsi:type="dcterms:W3CDTF">2024-09-08T09:15:09Z</dcterms:created>
  <dcterms:modified xsi:type="dcterms:W3CDTF">2024-09-15T10:28:48Z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